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xfrm>
            <a:off x="1270000" y="935566"/>
            <a:ext cx="10464800" cy="1599011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1200"/>
              </a:spcBef>
              <a:defRPr sz="3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3D Object Recognition with Deep Networks </a:t>
            </a:r>
            <a:endParaRPr sz="1200"/>
          </a:p>
        </p:txBody>
      </p:sp>
      <p:sp>
        <p:nvSpPr>
          <p:cNvPr id="120" name="Shape 120"/>
          <p:cNvSpPr/>
          <p:nvPr>
            <p:ph type="subTitle" sz="half" idx="1"/>
          </p:nvPr>
        </p:nvSpPr>
        <p:spPr>
          <a:xfrm>
            <a:off x="1270000" y="2819400"/>
            <a:ext cx="10464801" cy="2730699"/>
          </a:xfrm>
          <a:prstGeom prst="rect">
            <a:avLst/>
          </a:prstGeom>
        </p:spPr>
        <p:txBody>
          <a:bodyPr/>
          <a:lstStyle/>
          <a:p>
            <a:pPr defTabSz="457200">
              <a:spcBef>
                <a:spcPts val="1200"/>
              </a:spcBef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GROUP MEMBERS:</a:t>
            </a:r>
          </a:p>
          <a:p>
            <a:pPr defTabSz="457200">
              <a:spcBef>
                <a:spcPts val="1200"/>
              </a:spcBef>
              <a:defRPr sz="800">
                <a:latin typeface="Arial"/>
                <a:ea typeface="Arial"/>
                <a:cs typeface="Arial"/>
                <a:sym typeface="Arial"/>
              </a:defRPr>
            </a:pPr>
          </a:p>
          <a:p>
            <a:pPr defTabSz="457200">
              <a:spcBef>
                <a:spcPts val="1200"/>
              </a:spcBef>
              <a:defRPr sz="1400">
                <a:latin typeface="Arial"/>
                <a:ea typeface="Arial"/>
                <a:cs typeface="Arial"/>
                <a:sym typeface="Arial"/>
              </a:defRPr>
            </a:pPr>
            <a:br/>
            <a:r>
              <a:t>Tobias Grundmann                                     </a:t>
            </a:r>
            <a:r>
              <a:rPr baseline="7142"/>
              <a:t>Adrian Schneuwly                                        </a:t>
            </a:r>
            <a:r>
              <a:t>Johannes Oswald</a:t>
            </a:r>
          </a:p>
        </p:txBody>
      </p:sp>
      <p:pic>
        <p:nvPicPr>
          <p:cNvPr id="121" name="pic1.jpe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6130" y="4403998"/>
            <a:ext cx="1916568" cy="32460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pic2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24197" y="4403998"/>
            <a:ext cx="2156406" cy="32460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62102" y="4383935"/>
            <a:ext cx="2156406" cy="32862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ctrTitle"/>
          </p:nvPr>
        </p:nvSpPr>
        <p:spPr>
          <a:xfrm>
            <a:off x="1270000" y="812800"/>
            <a:ext cx="10464800" cy="1218407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1200"/>
              </a:spcBef>
              <a:defRPr sz="3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Why is object detection important?</a:t>
            </a:r>
            <a:endParaRPr sz="1200"/>
          </a:p>
        </p:txBody>
      </p:sp>
      <p:pic>
        <p:nvPicPr>
          <p:cNvPr id="126" name="Screen Shot 2016-03-11 at 16.09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57890" y="2646184"/>
            <a:ext cx="7489020" cy="44612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ctrTitle"/>
          </p:nvPr>
        </p:nvSpPr>
        <p:spPr>
          <a:xfrm>
            <a:off x="1270000" y="342899"/>
            <a:ext cx="10464800" cy="1181498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1200"/>
              </a:spcBef>
              <a:defRPr sz="3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What do we hope to achieve?</a:t>
            </a:r>
          </a:p>
        </p:txBody>
      </p:sp>
      <p:sp>
        <p:nvSpPr>
          <p:cNvPr id="129" name="Shape 129"/>
          <p:cNvSpPr/>
          <p:nvPr/>
        </p:nvSpPr>
        <p:spPr>
          <a:xfrm>
            <a:off x="110000" y="2266751"/>
            <a:ext cx="4682200" cy="1181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Voxelized 3D CAD objects</a:t>
            </a:r>
          </a:p>
        </p:txBody>
      </p:sp>
      <p:sp>
        <p:nvSpPr>
          <p:cNvPr id="130" name="Shape 130"/>
          <p:cNvSpPr/>
          <p:nvPr/>
        </p:nvSpPr>
        <p:spPr>
          <a:xfrm>
            <a:off x="2218200" y="6305351"/>
            <a:ext cx="4682200" cy="1181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Depth Data of particular view point </a:t>
            </a:r>
          </a:p>
        </p:txBody>
      </p:sp>
      <p:sp>
        <p:nvSpPr>
          <p:cNvPr id="131" name="Shape 131"/>
          <p:cNvSpPr/>
          <p:nvPr/>
        </p:nvSpPr>
        <p:spPr>
          <a:xfrm>
            <a:off x="5952000" y="2266751"/>
            <a:ext cx="4682200" cy="1181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Occupancy Grid</a:t>
            </a:r>
          </a:p>
        </p:txBody>
      </p:sp>
      <p:grpSp>
        <p:nvGrpSpPr>
          <p:cNvPr id="134" name="Group 134"/>
          <p:cNvGrpSpPr/>
          <p:nvPr/>
        </p:nvGrpSpPr>
        <p:grpSpPr>
          <a:xfrm>
            <a:off x="1541595" y="3877227"/>
            <a:ext cx="10464801" cy="1999146"/>
            <a:chOff x="0" y="0"/>
            <a:chExt cx="10464800" cy="1999145"/>
          </a:xfrm>
        </p:grpSpPr>
        <p:pic>
          <p:nvPicPr>
            <p:cNvPr id="132" name="Screen Shot 2016-03-11 at 16.17.53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0464800" cy="1999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3" name="Shape 133"/>
            <p:cNvSpPr/>
            <p:nvPr/>
          </p:nvSpPr>
          <p:spPr>
            <a:xfrm>
              <a:off x="9033867" y="289298"/>
              <a:ext cx="906000" cy="21920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35" name="Shape 135"/>
          <p:cNvSpPr/>
          <p:nvPr/>
        </p:nvSpPr>
        <p:spPr>
          <a:xfrm>
            <a:off x="8212600" y="6305351"/>
            <a:ext cx="4682200" cy="1181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It’s a chair!</a:t>
            </a:r>
          </a:p>
        </p:txBody>
      </p:sp>
      <p:sp>
        <p:nvSpPr>
          <p:cNvPr id="136" name="Shape 136"/>
          <p:cNvSpPr/>
          <p:nvPr/>
        </p:nvSpPr>
        <p:spPr>
          <a:xfrm>
            <a:off x="1402400" y="3264810"/>
            <a:ext cx="866924" cy="86692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37" name="Shape 137"/>
          <p:cNvSpPr/>
          <p:nvPr/>
        </p:nvSpPr>
        <p:spPr>
          <a:xfrm flipV="1">
            <a:off x="3808984" y="5870773"/>
            <a:ext cx="654662" cy="93592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38" name="Shape 138"/>
          <p:cNvSpPr/>
          <p:nvPr/>
        </p:nvSpPr>
        <p:spPr>
          <a:xfrm flipH="1">
            <a:off x="7390377" y="3202205"/>
            <a:ext cx="915933" cy="80163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39" name="Shape 139"/>
          <p:cNvSpPr/>
          <p:nvPr/>
        </p:nvSpPr>
        <p:spPr>
          <a:xfrm flipV="1">
            <a:off x="10385455" y="6074136"/>
            <a:ext cx="436482" cy="63188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ctrTitle"/>
          </p:nvPr>
        </p:nvSpPr>
        <p:spPr>
          <a:xfrm>
            <a:off x="1270000" y="342900"/>
            <a:ext cx="10464800" cy="1181497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1200"/>
              </a:spcBef>
              <a:defRPr sz="3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How does our object recognition works?</a:t>
            </a:r>
          </a:p>
        </p:txBody>
      </p:sp>
      <p:grpSp>
        <p:nvGrpSpPr>
          <p:cNvPr id="144" name="Group 144"/>
          <p:cNvGrpSpPr/>
          <p:nvPr/>
        </p:nvGrpSpPr>
        <p:grpSpPr>
          <a:xfrm>
            <a:off x="1937543" y="2521717"/>
            <a:ext cx="8486247" cy="4710166"/>
            <a:chOff x="0" y="0"/>
            <a:chExt cx="8486245" cy="4710165"/>
          </a:xfrm>
        </p:grpSpPr>
        <p:pic>
          <p:nvPicPr>
            <p:cNvPr id="142" name="Screen Shot 2016-03-11 at 16.38.05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476564" y="258551"/>
              <a:ext cx="7903005" cy="44516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" name="Shape 143"/>
            <p:cNvSpPr/>
            <p:nvPr/>
          </p:nvSpPr>
          <p:spPr>
            <a:xfrm>
              <a:off x="0" y="0"/>
              <a:ext cx="8486246" cy="31088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ctrTitle"/>
          </p:nvPr>
        </p:nvSpPr>
        <p:spPr>
          <a:xfrm>
            <a:off x="1270000" y="342900"/>
            <a:ext cx="10464800" cy="1181497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1200"/>
              </a:spcBef>
              <a:defRPr sz="3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Timeline</a:t>
            </a:r>
          </a:p>
        </p:txBody>
      </p:sp>
      <p:sp>
        <p:nvSpPr>
          <p:cNvPr id="147" name="Shape 147"/>
          <p:cNvSpPr/>
          <p:nvPr/>
        </p:nvSpPr>
        <p:spPr>
          <a:xfrm>
            <a:off x="1269999" y="2061633"/>
            <a:ext cx="10464801" cy="7484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457200">
              <a:spcBef>
                <a:spcPts val="1200"/>
              </a:spcBef>
              <a:buClr>
                <a:srgbClr val="000000"/>
              </a:buClr>
              <a:defRPr sz="2500">
                <a:latin typeface="Arial"/>
                <a:ea typeface="Arial"/>
                <a:cs typeface="Arial"/>
                <a:sym typeface="Arial"/>
              </a:defRPr>
            </a:pPr>
            <a:r>
              <a:t>March</a:t>
            </a:r>
          </a:p>
          <a:p>
            <a:pPr lvl="3" marL="914400" indent="-228600" algn="l" defTabSz="457200">
              <a:spcBef>
                <a:spcPts val="1200"/>
              </a:spcBef>
              <a:buSzPct val="100000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Understand 2D Object Recognition with Deep Networks</a:t>
            </a:r>
          </a:p>
          <a:p>
            <a:pPr lvl="3" marL="914400" indent="-228600" algn="l" defTabSz="457200">
              <a:spcBef>
                <a:spcPts val="1200"/>
              </a:spcBef>
              <a:buSzPct val="100000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Get familiar with Machine Learning, Tensorflow, Papers approaches </a:t>
            </a:r>
          </a:p>
          <a:p>
            <a:pPr algn="l"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 defTabSz="457200">
              <a:spcBef>
                <a:spcPts val="1200"/>
              </a:spcBef>
              <a:defRPr sz="2500">
                <a:latin typeface="Arial"/>
                <a:ea typeface="Arial"/>
                <a:cs typeface="Arial"/>
                <a:sym typeface="Arial"/>
              </a:defRPr>
            </a:pPr>
            <a:r>
              <a:t>April</a:t>
            </a:r>
          </a:p>
          <a:p>
            <a:pPr lvl="3" marL="914400" indent="-228600" algn="l" defTabSz="457200">
              <a:spcBef>
                <a:spcPts val="1200"/>
              </a:spcBef>
              <a:buSzPct val="100000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Implement Neural Network </a:t>
            </a:r>
          </a:p>
          <a:p>
            <a:pPr lvl="3" marL="914400" indent="-228600" algn="l" defTabSz="457200">
              <a:spcBef>
                <a:spcPts val="1200"/>
              </a:spcBef>
              <a:buSzPct val="100000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Turn 2D into 3D: What about rotations?</a:t>
            </a:r>
          </a:p>
          <a:p>
            <a:pPr algn="l"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 defTabSz="457200">
              <a:spcBef>
                <a:spcPts val="1200"/>
              </a:spcBef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June</a:t>
            </a:r>
          </a:p>
          <a:p>
            <a:pPr lvl="3" marL="914400" indent="-228600" algn="l" defTabSz="457200">
              <a:spcBef>
                <a:spcPts val="1200"/>
              </a:spcBef>
              <a:buSzPct val="100000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Training of our Neural Network: Takes a long time!</a:t>
            </a:r>
          </a:p>
          <a:p>
            <a:pPr lvl="3" marL="914400" indent="-228600" algn="l" defTabSz="457200">
              <a:spcBef>
                <a:spcPts val="1200"/>
              </a:spcBef>
              <a:buSzPct val="100000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Fine tuning and evaluation </a:t>
            </a:r>
          </a:p>
          <a:p>
            <a:pPr lvl="3" marL="914400" indent="-228600" algn="l" defTabSz="457200">
              <a:spcBef>
                <a:spcPts val="1200"/>
              </a:spcBef>
              <a:buSzPct val="100000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Build application for Live Demo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